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/>
    <p:restoredTop sz="95263"/>
  </p:normalViewPr>
  <p:slideViewPr>
    <p:cSldViewPr snapToGrid="0" snapToObjects="1">
      <p:cViewPr varScale="1">
        <p:scale>
          <a:sx n="82" d="100"/>
          <a:sy n="82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F236-FDD9-8C47-B6AC-B523B7F8E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96472-E062-C94A-977E-116F756B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0CEE-C0BA-F945-B4ED-4CB62F1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F1969-BD73-9B41-A9A4-33705C01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5E0-76B4-C545-8D15-149941F4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27EC-D05C-1B4C-A8D5-556B6B00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5BBF0-83CA-934C-8A47-5E8A7CB8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7A22-5C54-BB4D-8734-91920E30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BB121-FB4C-B742-89C6-5EF370EE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C870-F8B6-4243-8FF9-DB4E6D6D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43012-5953-2448-8C24-CC93CCECB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FCFC7-C2FA-874E-9C66-8991B670D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574D-D2F2-A34F-8F13-2012EF13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5FB4-66CE-4542-A4B6-F3A9FBC4E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A13FB-6FAA-E54E-A800-9BD8A30D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6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42A9-BC11-654C-9346-8A068480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C2FF-B515-AA47-B0BE-CB39F5C43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2F1CD-6B86-7248-9351-73CDA68D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0CB4-7443-624E-A740-C5C8E3FA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F7639-7FE1-D54C-A798-5EDA6480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2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9F2E-B339-1D4C-8489-1CC4AF76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FDB8C-CE3E-2B48-B7F1-0D70B4CB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83E6-A6CD-7B4A-AC25-C50C038D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4175-A163-4044-9E41-22A5B18C6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9BA21-720E-F44B-AB34-F1323653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7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3B62-E1CF-B142-8388-EFD2B575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17155-0AD4-5642-A4D4-FF191E3FA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EBD65-3F44-BA41-ADB6-6EECA9DC3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EA70A-A64F-344A-BC38-EF1211DE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97C1A-4CB1-8E43-A6A0-C00FADC9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B88BE-5158-E34A-8C81-C1C2E64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4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71C6-EB2B-AD42-AE8F-C3684F61A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2143-ED27-FC4C-AAAA-330B68ED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5105E-12D3-FB4C-BE33-59DE4B914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FA577-556C-9C46-9C3F-1F6DBEEB7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2B4B5-A9B7-2746-B840-724FD5833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FED23-F38F-2C4A-93C8-3425C9AD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B8A76-5FA0-5345-87A1-77A10769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A0BE5-3DA0-EB43-8F54-FBA238EA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8268-75A1-5243-BDF4-1D2C40C6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75CB4-EC2E-B54C-A9E0-20D45500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19B4A-3D1D-454F-A600-F389378C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1FF4C-EA04-7D40-80D5-F39BF160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9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E797-FE37-B640-BB56-2AC1CE46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3B10C-27E8-FC4B-AD7A-DC8F1D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A9D7D-3358-8746-8E76-87CEE35F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3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0270-DE2E-1A46-97A1-F73E7284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EAD0-3B85-D14A-91E5-A3C48896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977D3-9B70-044F-8B76-E98D15D89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6C006-3F70-864E-B291-9542F083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F3E1D-B4F5-304A-BB4B-2E238192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7AC3-0F7B-9B46-A37D-7B65444D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4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EE9B-EEAD-5F4D-9055-AA5A9BFE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128AA-5C8C-5240-A2B1-CC141AE25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46DB3-668E-054C-BF96-FD167BC5D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D9131-8424-3648-AA9C-9399FE2C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63AFC-802F-8348-A810-1B0A6D05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54FAB-1DD8-BD44-9047-7FC819B4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82B6B-4BE1-3B46-B3DC-4DDA9435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7198D-94C8-594C-82B1-3CEE492D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148B-9901-4642-9B2A-4D71AFF05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9920F-16D5-674D-A33D-3D566A8DB2A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189A-AD52-1440-BE9E-64419679A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4B990-6A41-9E43-9CBF-E416821AF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AD322-70E0-174A-9D8F-5F3FAC62F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9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openaq.org/v1/measurements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0827E5-3C04-D44B-B7D2-7D559B82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9DD732-E05E-5747-A67D-6256AF98EF1E}"/>
              </a:ext>
            </a:extLst>
          </p:cNvPr>
          <p:cNvSpPr txBox="1"/>
          <p:nvPr/>
        </p:nvSpPr>
        <p:spPr>
          <a:xfrm>
            <a:off x="1315278" y="273018"/>
            <a:ext cx="87663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Evaluation of Various Machine Learning Approaches to Predict PM2.5 Concentrations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Presented by: </a:t>
            </a:r>
            <a:r>
              <a:rPr lang="en-US" sz="2800" b="1" dirty="0" err="1">
                <a:solidFill>
                  <a:schemeClr val="bg1"/>
                </a:solidFill>
              </a:rPr>
              <a:t>Preetham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Pangaluru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Mentor: Dr. Jonathan Jiang </a:t>
            </a:r>
          </a:p>
        </p:txBody>
      </p:sp>
    </p:spTree>
    <p:extLst>
      <p:ext uri="{BB962C8B-B14F-4D97-AF65-F5344CB8AC3E}">
        <p14:creationId xmlns:p14="http://schemas.microsoft.com/office/powerpoint/2010/main" val="41786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93F88-98B7-A641-9EC9-A6CDAA42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10481D-C204-3D46-B33B-E080BECAE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2" t="9351" r="6768"/>
          <a:stretch/>
        </p:blipFill>
        <p:spPr>
          <a:xfrm>
            <a:off x="2208940" y="0"/>
            <a:ext cx="9855199" cy="6308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D2ADE-82BB-8E40-B30C-69BE6C01216A}"/>
              </a:ext>
            </a:extLst>
          </p:cNvPr>
          <p:cNvSpPr txBox="1"/>
          <p:nvPr/>
        </p:nvSpPr>
        <p:spPr>
          <a:xfrm>
            <a:off x="3270143" y="6398490"/>
            <a:ext cx="865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California PM2.5 daily time series (blue) and predictions (red) for different ML models</a:t>
            </a:r>
          </a:p>
        </p:txBody>
      </p:sp>
    </p:spTree>
    <p:extLst>
      <p:ext uri="{BB962C8B-B14F-4D97-AF65-F5344CB8AC3E}">
        <p14:creationId xmlns:p14="http://schemas.microsoft.com/office/powerpoint/2010/main" val="147285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2EFB7-34DC-B948-8E69-5062C745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3E20E-B073-3F4B-AD06-2C5D00D9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" t="10034" r="7725"/>
          <a:stretch/>
        </p:blipFill>
        <p:spPr>
          <a:xfrm>
            <a:off x="3178444" y="0"/>
            <a:ext cx="7493000" cy="637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4C3B0-4CB3-8048-8F33-FA8A926D342F}"/>
              </a:ext>
            </a:extLst>
          </p:cNvPr>
          <p:cNvSpPr txBox="1"/>
          <p:nvPr/>
        </p:nvSpPr>
        <p:spPr>
          <a:xfrm>
            <a:off x="3952069" y="6373510"/>
            <a:ext cx="69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PM2.5 observed and predicted scatter plot for different ML models</a:t>
            </a:r>
          </a:p>
        </p:txBody>
      </p:sp>
    </p:spTree>
    <p:extLst>
      <p:ext uri="{BB962C8B-B14F-4D97-AF65-F5344CB8AC3E}">
        <p14:creationId xmlns:p14="http://schemas.microsoft.com/office/powerpoint/2010/main" val="39924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DACF0-9BCE-5849-BB83-9B0B6960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1F8B9-E71C-FF43-AE7D-F90C65A4C153}"/>
              </a:ext>
            </a:extLst>
          </p:cNvPr>
          <p:cNvSpPr txBox="1"/>
          <p:nvPr/>
        </p:nvSpPr>
        <p:spPr>
          <a:xfrm>
            <a:off x="2441464" y="395333"/>
            <a:ext cx="912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merican Typewriter" panose="02090604020004020304" pitchFamily="18" charset="77"/>
              </a:rPr>
              <a:t>Table Demonstrating Error Metric Comparison of ML Models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5BB607-03DB-D54F-827E-D84546B79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05056"/>
              </p:ext>
            </p:extLst>
          </p:nvPr>
        </p:nvGraphicFramePr>
        <p:xfrm>
          <a:off x="2712204" y="1252330"/>
          <a:ext cx="8578646" cy="47310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3408">
                  <a:extLst>
                    <a:ext uri="{9D8B030D-6E8A-4147-A177-3AD203B41FA5}">
                      <a16:colId xmlns:a16="http://schemas.microsoft.com/office/drawing/2014/main" val="1622828742"/>
                    </a:ext>
                  </a:extLst>
                </a:gridCol>
                <a:gridCol w="883457">
                  <a:extLst>
                    <a:ext uri="{9D8B030D-6E8A-4147-A177-3AD203B41FA5}">
                      <a16:colId xmlns:a16="http://schemas.microsoft.com/office/drawing/2014/main" val="146650692"/>
                    </a:ext>
                  </a:extLst>
                </a:gridCol>
                <a:gridCol w="946561">
                  <a:extLst>
                    <a:ext uri="{9D8B030D-6E8A-4147-A177-3AD203B41FA5}">
                      <a16:colId xmlns:a16="http://schemas.microsoft.com/office/drawing/2014/main" val="1588314847"/>
                    </a:ext>
                  </a:extLst>
                </a:gridCol>
                <a:gridCol w="946561">
                  <a:extLst>
                    <a:ext uri="{9D8B030D-6E8A-4147-A177-3AD203B41FA5}">
                      <a16:colId xmlns:a16="http://schemas.microsoft.com/office/drawing/2014/main" val="738817466"/>
                    </a:ext>
                  </a:extLst>
                </a:gridCol>
                <a:gridCol w="820352">
                  <a:extLst>
                    <a:ext uri="{9D8B030D-6E8A-4147-A177-3AD203B41FA5}">
                      <a16:colId xmlns:a16="http://schemas.microsoft.com/office/drawing/2014/main" val="2750044716"/>
                    </a:ext>
                  </a:extLst>
                </a:gridCol>
                <a:gridCol w="946561">
                  <a:extLst>
                    <a:ext uri="{9D8B030D-6E8A-4147-A177-3AD203B41FA5}">
                      <a16:colId xmlns:a16="http://schemas.microsoft.com/office/drawing/2014/main" val="834823135"/>
                    </a:ext>
                  </a:extLst>
                </a:gridCol>
                <a:gridCol w="1135873">
                  <a:extLst>
                    <a:ext uri="{9D8B030D-6E8A-4147-A177-3AD203B41FA5}">
                      <a16:colId xmlns:a16="http://schemas.microsoft.com/office/drawing/2014/main" val="906908659"/>
                    </a:ext>
                  </a:extLst>
                </a:gridCol>
                <a:gridCol w="1135873">
                  <a:extLst>
                    <a:ext uri="{9D8B030D-6E8A-4147-A177-3AD203B41FA5}">
                      <a16:colId xmlns:a16="http://schemas.microsoft.com/office/drawing/2014/main" val="3574882039"/>
                    </a:ext>
                  </a:extLst>
                </a:gridCol>
              </a:tblGrid>
              <a:tr h="744274">
                <a:tc gridSpan="8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California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252136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NORM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PBIAS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405073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Linear Regression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15.077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60.156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177769"/>
                  </a:ext>
                </a:extLst>
              </a:tr>
              <a:tr h="4120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Decision Tree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3.109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26.387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60938"/>
                  </a:ext>
                </a:extLst>
              </a:tr>
              <a:tr h="7149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Gradient Boost Regressor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2.394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14.606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59.207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6507200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AdaBoost Regressor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15.693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61.369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4.653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233339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XG Boost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3.898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2.501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15.197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60.393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4.342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002424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KNeighbors Regressor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15.358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60.711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4.515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511909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LSTM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7.487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3.359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56.058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115.991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964094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3.121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11.348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38.671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887469"/>
                  </a:ext>
                </a:extLst>
              </a:tr>
              <a:tr h="3574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SVM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3.125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12.129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0.857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39.161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3.011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501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57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68AB2-D8FE-534B-9D9D-87895483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29308-3FD0-D14A-BDA4-650F827F36E1}"/>
              </a:ext>
            </a:extLst>
          </p:cNvPr>
          <p:cNvSpPr txBox="1"/>
          <p:nvPr/>
        </p:nvSpPr>
        <p:spPr>
          <a:xfrm>
            <a:off x="5695627" y="371286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merican Typewriter" panose="02090604020004020304" pitchFamily="18" charset="77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A5772-208E-B049-B9CC-942F5477C66E}"/>
              </a:ext>
            </a:extLst>
          </p:cNvPr>
          <p:cNvSpPr txBox="1"/>
          <p:nvPr/>
        </p:nvSpPr>
        <p:spPr>
          <a:xfrm>
            <a:off x="1948070" y="1470991"/>
            <a:ext cx="100272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models are relevant to the study of PM2.5 concentrations across the USA </a:t>
            </a:r>
          </a:p>
          <a:p>
            <a:r>
              <a:rPr lang="en-US" dirty="0"/>
              <a:t>and other parts of the world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variety of developed ML models provide a robust and accurate measure of PM2.5 levels</a:t>
            </a:r>
          </a:p>
          <a:p>
            <a:r>
              <a:rPr lang="en-US" dirty="0"/>
              <a:t>In USA and can even possibly be extended to other forms of particulate matter and pollution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ML models and techniques have allowed us to further predictive ability when it comes to </a:t>
            </a:r>
          </a:p>
          <a:p>
            <a:r>
              <a:rPr lang="en-US" dirty="0"/>
              <a:t>PM2.5 levels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SVM, RF, and LSTM models were the best at capturing temporal dependencies in time series data,</a:t>
            </a:r>
          </a:p>
          <a:p>
            <a:r>
              <a:rPr lang="en-US" dirty="0"/>
              <a:t>Increasing accuracy of PM2.5 forecasting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Fall and winter were especially harder to predict because they happened to have higher levels of</a:t>
            </a:r>
          </a:p>
          <a:p>
            <a:r>
              <a:rPr lang="en-US" dirty="0"/>
              <a:t>air pollution and especially, PM2.5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20037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FCED6-89CD-7F47-9F44-DE15E9BD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4234C-4663-824B-BDE4-6EDAAEB996C9}"/>
              </a:ext>
            </a:extLst>
          </p:cNvPr>
          <p:cNvSpPr txBox="1"/>
          <p:nvPr/>
        </p:nvSpPr>
        <p:spPr>
          <a:xfrm>
            <a:off x="2110408" y="2967335"/>
            <a:ext cx="906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Lucida Handwriting" panose="03010101010101010101" pitchFamily="66" charset="77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37408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0DA5E-5B5C-4346-8CDF-C2B924E24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02A0B71D-4EFB-4549-A9CF-3534CA374EDA}"/>
              </a:ext>
            </a:extLst>
          </p:cNvPr>
          <p:cNvSpPr txBox="1"/>
          <p:nvPr/>
        </p:nvSpPr>
        <p:spPr>
          <a:xfrm>
            <a:off x="2742593" y="1150555"/>
            <a:ext cx="7498080" cy="24781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1" strike="noStrike" spc="-1" dirty="0">
                <a:solidFill>
                  <a:srgbClr val="C00000"/>
                </a:solidFill>
                <a:latin typeface="Arial"/>
              </a:rPr>
              <a:t>PM2.5 Data Set:</a:t>
            </a:r>
          </a:p>
          <a:p>
            <a:endParaRPr lang="en-US" sz="1800" b="0" strike="noStrike" spc="-1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Using API to </a:t>
            </a:r>
            <a:r>
              <a:rPr lang="en-US" spc="-1" dirty="0">
                <a:latin typeface="Arial"/>
              </a:rPr>
              <a:t>access</a:t>
            </a:r>
            <a:r>
              <a:rPr lang="en-US" sz="1800" b="0" strike="noStrike" spc="-1" dirty="0">
                <a:latin typeface="Arial"/>
              </a:rPr>
              <a:t> data from </a:t>
            </a:r>
            <a:r>
              <a:rPr lang="en-US" sz="1800" b="0" strike="noStrike" spc="-1" dirty="0" err="1">
                <a:latin typeface="Arial"/>
              </a:rPr>
              <a:t>OpenAQ</a:t>
            </a:r>
            <a:r>
              <a:rPr lang="en-US" spc="-1" dirty="0">
                <a:latin typeface="Arial"/>
              </a:rPr>
              <a:t> with a</a:t>
            </a:r>
          </a:p>
          <a:p>
            <a:r>
              <a:rPr lang="en-US" spc="-1" dirty="0">
                <a:latin typeface="Arial"/>
              </a:rPr>
              <a:t>     b</a:t>
            </a:r>
            <a:r>
              <a:rPr lang="en-US" sz="1800" b="0" strike="noStrike" spc="-1" dirty="0">
                <a:latin typeface="Arial"/>
              </a:rPr>
              <a:t>ase </a:t>
            </a:r>
            <a:r>
              <a:rPr lang="en-US" sz="1800" b="0" strike="noStrike" spc="-1" dirty="0" err="1">
                <a:latin typeface="Arial"/>
              </a:rPr>
              <a:t>url</a:t>
            </a:r>
            <a:r>
              <a:rPr lang="en-US" sz="1800" b="0" strike="noStrike" spc="-1" dirty="0">
                <a:latin typeface="Arial"/>
              </a:rPr>
              <a:t> of "</a:t>
            </a:r>
            <a:r>
              <a:rPr lang="en-US" sz="1800" b="0" strike="noStrike" spc="-1" dirty="0">
                <a:latin typeface="Arial"/>
                <a:hlinkClick r:id="rId3"/>
              </a:rPr>
              <a:t>https://api.openaq.org/v1/measurements</a:t>
            </a:r>
            <a:r>
              <a:rPr lang="en-US" sz="1800" b="0" strike="noStrike" spc="-1" dirty="0">
                <a:latin typeface="Arial"/>
              </a:rPr>
              <a:t>"</a:t>
            </a:r>
          </a:p>
          <a:p>
            <a:endParaRPr lang="en-US" sz="1800" b="0" strike="noStrike" spc="-1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The PM2.5 Data set</a:t>
            </a:r>
            <a:r>
              <a:rPr lang="en-US" spc="-1" dirty="0">
                <a:latin typeface="Arial"/>
              </a:rPr>
              <a:t> was from </a:t>
            </a:r>
            <a:r>
              <a:rPr lang="en-US" sz="1800" b="0" strike="noStrike" spc="-1" dirty="0">
                <a:latin typeface="Arial"/>
              </a:rPr>
              <a:t>Jan 01, 2018 – Dec 31, 2021 and was</a:t>
            </a:r>
          </a:p>
          <a:p>
            <a:r>
              <a:rPr lang="en-US" spc="-1" dirty="0">
                <a:latin typeface="Arial"/>
              </a:rPr>
              <a:t>made into </a:t>
            </a:r>
            <a:r>
              <a:rPr lang="en-US" sz="1800" b="0" strike="noStrike" spc="-1" dirty="0">
                <a:latin typeface="Arial"/>
              </a:rPr>
              <a:t>daily, monthly, and seasonal average data as well to better predict trends in each of those temporal periods</a:t>
            </a:r>
          </a:p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7E366-63A2-7E43-8B3E-28C4C853F714}"/>
              </a:ext>
            </a:extLst>
          </p:cNvPr>
          <p:cNvSpPr txBox="1"/>
          <p:nvPr/>
        </p:nvSpPr>
        <p:spPr>
          <a:xfrm>
            <a:off x="3796748" y="287484"/>
            <a:ext cx="482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merican Typewriter" panose="02090604020004020304" pitchFamily="18" charset="77"/>
              </a:rPr>
              <a:t>How Data Was Obtained</a:t>
            </a:r>
          </a:p>
        </p:txBody>
      </p:sp>
    </p:spTree>
    <p:extLst>
      <p:ext uri="{BB962C8B-B14F-4D97-AF65-F5344CB8AC3E}">
        <p14:creationId xmlns:p14="http://schemas.microsoft.com/office/powerpoint/2010/main" val="212275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4B9BC-296B-B84A-97E5-755BD7CA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92EBA-9E41-3245-A26A-857A624B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02" y="-1"/>
            <a:ext cx="10378698" cy="6230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85D6C-9594-6747-A4A5-ABF224723D9F}"/>
              </a:ext>
            </a:extLst>
          </p:cNvPr>
          <p:cNvSpPr txBox="1"/>
          <p:nvPr/>
        </p:nvSpPr>
        <p:spPr>
          <a:xfrm>
            <a:off x="3769714" y="6313326"/>
            <a:ext cx="646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1: PM2.5 locations (stations) 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69324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249895-8D07-974F-90EE-06E56358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325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2B80C-8DE1-214E-B0B5-ECB977A91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" r="8284"/>
          <a:stretch/>
        </p:blipFill>
        <p:spPr>
          <a:xfrm>
            <a:off x="2336800" y="630157"/>
            <a:ext cx="8890000" cy="5011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11D94-B1B3-1849-BEA7-11C06D382CC3}"/>
              </a:ext>
            </a:extLst>
          </p:cNvPr>
          <p:cNvSpPr txBox="1"/>
          <p:nvPr/>
        </p:nvSpPr>
        <p:spPr>
          <a:xfrm>
            <a:off x="3550082" y="5880359"/>
            <a:ext cx="681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2: There are 1691 PM2.5 locations around the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E2CB4-B754-0349-B72F-D13D3FECCF22}"/>
              </a:ext>
            </a:extLst>
          </p:cNvPr>
          <p:cNvSpPr txBox="1"/>
          <p:nvPr/>
        </p:nvSpPr>
        <p:spPr>
          <a:xfrm>
            <a:off x="3730548" y="99036"/>
            <a:ext cx="6449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merican Typewriter" panose="02090604020004020304" pitchFamily="18" charset="77"/>
              </a:rPr>
              <a:t>PM2.5 Locations Around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38728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A4917-D9BF-9A41-900D-BB83C7E0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53A69-FB48-B14F-9B39-9E1C7B842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22"/>
          <a:stretch/>
        </p:blipFill>
        <p:spPr>
          <a:xfrm>
            <a:off x="2221337" y="-1130"/>
            <a:ext cx="9615714" cy="2686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AC609-A711-5245-AD93-B08585DEE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068" y="2685561"/>
            <a:ext cx="9645983" cy="3560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C3915-2BF4-E94C-AAFB-D9B055B70AD4}"/>
              </a:ext>
            </a:extLst>
          </p:cNvPr>
          <p:cNvSpPr txBox="1"/>
          <p:nvPr/>
        </p:nvSpPr>
        <p:spPr>
          <a:xfrm>
            <a:off x="3150570" y="6246455"/>
            <a:ext cx="868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Fig.3: Daily PM2.5 time series (top) and bottom forecast predictions.</a:t>
            </a:r>
          </a:p>
        </p:txBody>
      </p:sp>
    </p:spTree>
    <p:extLst>
      <p:ext uri="{BB962C8B-B14F-4D97-AF65-F5344CB8AC3E}">
        <p14:creationId xmlns:p14="http://schemas.microsoft.com/office/powerpoint/2010/main" val="108484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2E97D-D2C6-9D49-82F2-59175C9A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4B031-0DFA-B849-B970-495D7FDBF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4"/>
          <a:stretch/>
        </p:blipFill>
        <p:spPr>
          <a:xfrm>
            <a:off x="1966862" y="3675235"/>
            <a:ext cx="5051076" cy="318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1AA6E-6282-2D46-962C-D8A28CBE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945" y="531049"/>
            <a:ext cx="4534090" cy="3116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89CC0-E019-334B-AB9B-742575747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165"/>
          <a:stretch/>
        </p:blipFill>
        <p:spPr>
          <a:xfrm>
            <a:off x="6926369" y="3675272"/>
            <a:ext cx="4949243" cy="3182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929556-EBFA-9241-83BC-81AC26DA8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97" y="531049"/>
            <a:ext cx="4867938" cy="3345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C29F4-30D0-BF44-BE73-62A98CF730AD}"/>
              </a:ext>
            </a:extLst>
          </p:cNvPr>
          <p:cNvSpPr txBox="1"/>
          <p:nvPr/>
        </p:nvSpPr>
        <p:spPr>
          <a:xfrm>
            <a:off x="2494300" y="69384"/>
            <a:ext cx="907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American Typewriter" panose="02090604020004020304" pitchFamily="18" charset="77"/>
              </a:rPr>
              <a:t>Before and During Lockdown: A Visual Comparison of PM2.5</a:t>
            </a:r>
          </a:p>
        </p:txBody>
      </p:sp>
    </p:spTree>
    <p:extLst>
      <p:ext uri="{BB962C8B-B14F-4D97-AF65-F5344CB8AC3E}">
        <p14:creationId xmlns:p14="http://schemas.microsoft.com/office/powerpoint/2010/main" val="76475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7806C-240F-0A42-915B-BB8382EE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BAC2A-26E6-214A-8D1B-A1404178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9" b="3781"/>
          <a:stretch/>
        </p:blipFill>
        <p:spPr>
          <a:xfrm>
            <a:off x="3209739" y="0"/>
            <a:ext cx="7189061" cy="6462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3F04E-750C-AF46-979A-102BC046808F}"/>
              </a:ext>
            </a:extLst>
          </p:cNvPr>
          <p:cNvSpPr txBox="1"/>
          <p:nvPr/>
        </p:nvSpPr>
        <p:spPr>
          <a:xfrm>
            <a:off x="2846091" y="6277912"/>
            <a:ext cx="755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PM2.5 monthly climatology over each location during Jan 2018 – Dec 2021.</a:t>
            </a:r>
          </a:p>
        </p:txBody>
      </p:sp>
    </p:spTree>
    <p:extLst>
      <p:ext uri="{BB962C8B-B14F-4D97-AF65-F5344CB8AC3E}">
        <p14:creationId xmlns:p14="http://schemas.microsoft.com/office/powerpoint/2010/main" val="154850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544C7-5DA6-0B48-95E9-E08C25E5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A647E-382C-AB40-80FF-CAFE0AB04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7"/>
          <a:stretch/>
        </p:blipFill>
        <p:spPr>
          <a:xfrm>
            <a:off x="2097999" y="0"/>
            <a:ext cx="9780441" cy="624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39456-807F-3B42-A1DE-EE5FEA6B5FF8}"/>
              </a:ext>
            </a:extLst>
          </p:cNvPr>
          <p:cNvSpPr txBox="1"/>
          <p:nvPr/>
        </p:nvSpPr>
        <p:spPr>
          <a:xfrm>
            <a:off x="4301187" y="6248695"/>
            <a:ext cx="622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Monthly PM2.5 anomalies for different years (2018 – 2021) </a:t>
            </a:r>
          </a:p>
        </p:txBody>
      </p:sp>
    </p:spTree>
    <p:extLst>
      <p:ext uri="{BB962C8B-B14F-4D97-AF65-F5344CB8AC3E}">
        <p14:creationId xmlns:p14="http://schemas.microsoft.com/office/powerpoint/2010/main" val="240541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50ADA-D11D-3846-BC71-7F419963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6D759D-9630-EB42-8423-3C0D37EA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62" y="0"/>
            <a:ext cx="9346488" cy="6335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874EA-82C2-A34C-9B74-96F104E9D7CB}"/>
              </a:ext>
            </a:extLst>
          </p:cNvPr>
          <p:cNvSpPr txBox="1"/>
          <p:nvPr/>
        </p:nvSpPr>
        <p:spPr>
          <a:xfrm>
            <a:off x="3453712" y="6426355"/>
            <a:ext cx="640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Fig.: USA monthly anomalies during the period from 2018 to 2021. </a:t>
            </a:r>
          </a:p>
        </p:txBody>
      </p:sp>
    </p:spTree>
    <p:extLst>
      <p:ext uri="{BB962C8B-B14F-4D97-AF65-F5344CB8AC3E}">
        <p14:creationId xmlns:p14="http://schemas.microsoft.com/office/powerpoint/2010/main" val="379259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440</Words>
  <Application>Microsoft Macintosh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American Typewriter</vt:lpstr>
      <vt:lpstr>Arial</vt:lpstr>
      <vt:lpstr>Calibri</vt:lpstr>
      <vt:lpstr>Calibri Light</vt:lpstr>
      <vt:lpstr>Lucida Handwriting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Angaluru</dc:creator>
  <cp:lastModifiedBy>Kishore Angaluru</cp:lastModifiedBy>
  <cp:revision>79</cp:revision>
  <cp:lastPrinted>2022-09-15T03:02:21Z</cp:lastPrinted>
  <dcterms:created xsi:type="dcterms:W3CDTF">2022-09-11T22:27:52Z</dcterms:created>
  <dcterms:modified xsi:type="dcterms:W3CDTF">2022-09-15T03:02:49Z</dcterms:modified>
</cp:coreProperties>
</file>